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Lexend ExtraBold"/>
      <p:bold r:id="rId46"/>
    </p:embeddedFont>
    <p:embeddedFont>
      <p:font typeface="Roboto Thin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Roboto Medium"/>
      <p:regular r:id="rId55"/>
      <p:bold r:id="rId56"/>
      <p:italic r:id="rId57"/>
      <p:boldItalic r:id="rId58"/>
    </p:embeddedFont>
    <p:embeddedFont>
      <p:font typeface="Lobster"/>
      <p:regular r:id="rId59"/>
    </p:embeddedFont>
    <p:embeddedFont>
      <p:font typeface="Merriweather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LexendExtraBold-bold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Thin-bold.fntdata"/><Relationship Id="rId47" Type="http://schemas.openxmlformats.org/officeDocument/2006/relationships/font" Target="fonts/RobotoThin-regular.fntdata"/><Relationship Id="rId49" Type="http://schemas.openxmlformats.org/officeDocument/2006/relationships/font" Target="fonts/RobotoThi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erriweather-italic.fntdata"/><Relationship Id="rId61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63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erriweather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RobotoThin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RobotoMedium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Medium-italic.fntdata"/><Relationship Id="rId12" Type="http://schemas.openxmlformats.org/officeDocument/2006/relationships/slide" Target="slides/slide7.xml"/><Relationship Id="rId56" Type="http://schemas.openxmlformats.org/officeDocument/2006/relationships/font" Target="fonts/RobotoMedium-bold.fntdata"/><Relationship Id="rId15" Type="http://schemas.openxmlformats.org/officeDocument/2006/relationships/slide" Target="slides/slide10.xml"/><Relationship Id="rId59" Type="http://schemas.openxmlformats.org/officeDocument/2006/relationships/font" Target="fonts/Lobster-regular.fntdata"/><Relationship Id="rId14" Type="http://schemas.openxmlformats.org/officeDocument/2006/relationships/slide" Target="slides/slide9.xml"/><Relationship Id="rId58" Type="http://schemas.openxmlformats.org/officeDocument/2006/relationships/font" Target="fonts/Roboto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56edcfa1d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56edcfa1d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56edcfa1d_3_3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56edcfa1d_3_3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56edcfa1d_3_3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56edcfa1d_3_3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5c39dc56e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5c39dc56e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56edcfa1d_3_3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56edcfa1d_3_3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5c39dc56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5c39dc56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56edcfa1d_3_3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56edcfa1d_3_3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5c39dc5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5c39dc5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56edcfa1d_3_3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56edcfa1d_3_3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582f29553_13_2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582f29553_13_2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56edcfa1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56edcfa1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56edcfa1d_5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56edcfa1d_5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56edcfa1d_5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e56edcfa1d_5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5c39dc56e_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5c39dc56e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582f29553_13_2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e582f29553_13_2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5c39dc56e_6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5c39dc56e_6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582f295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e582f295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582f29553_13_2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e582f29553_13_2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582f29553_1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582f29553_1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56edcfa1d_5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e56edcfa1d_5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e56edcfa1d_5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e56edcfa1d_5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56edcfa1d_3_2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56edcfa1d_3_2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56edcfa1d_5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e56edcfa1d_5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582f2955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582f2955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e582f2955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e582f2955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e56edcfa1d_5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e56edcfa1d_5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e582f29553_4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e582f29553_4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56edcfa1d_5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56edcfa1d_5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e56edcfa1d_5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e56edcfa1d_5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582f29553_3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e582f29553_3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5c39dc56e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e5c39dc56e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1f106b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1f106b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56edcfa1d_3_2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56edcfa1d_3_2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e5c39dc56e_1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e5c39dc56e_1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56edcfa1d_3_2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56edcfa1d_3_2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56edcfa1d_3_3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56edcfa1d_3_3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5c39dc56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5c39dc56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5c39dc56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5c39dc56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5c39dc56e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5c39dc56e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gif"/><Relationship Id="rId4" Type="http://schemas.openxmlformats.org/officeDocument/2006/relationships/image" Target="../media/image2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46300" y="1425700"/>
            <a:ext cx="56622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u="sng">
                <a:solidFill>
                  <a:srgbClr val="000000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Analyses statistiques pour</a:t>
            </a:r>
            <a:endParaRPr sz="2600" u="sng">
              <a:solidFill>
                <a:srgbClr val="00000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fr" sz="2600" u="sng">
                <a:solidFill>
                  <a:srgbClr val="000000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une étude de marché</a:t>
            </a:r>
            <a:endParaRPr sz="2600" u="sng">
              <a:solidFill>
                <a:srgbClr val="000000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176850" y="3667075"/>
            <a:ext cx="28674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" sz="1900">
                <a:solidFill>
                  <a:srgbClr val="E06666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☼ SUNBURST ☼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300" y="122038"/>
            <a:ext cx="1297950" cy="9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00" y="103588"/>
            <a:ext cx="1597725" cy="9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6887550" y="4168000"/>
            <a:ext cx="21567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</a:rPr>
              <a:t>Diallo Thierno                                                                                                </a:t>
            </a:r>
            <a:endParaRPr sz="1333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</a:rPr>
              <a:t>Avenel Kyllian</a:t>
            </a:r>
            <a:endParaRPr sz="1333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</a:rPr>
              <a:t>Thevasenan Satujan</a:t>
            </a:r>
            <a:endParaRPr sz="1333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33">
                <a:solidFill>
                  <a:schemeClr val="lt1"/>
                </a:solidFill>
              </a:rPr>
              <a:t>Tep Mathieu</a:t>
            </a:r>
            <a:endParaRPr sz="1333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                                                                        	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9" name="Google Shape;69;p13"/>
          <p:cNvSpPr txBox="1"/>
          <p:nvPr>
            <p:ph type="ctrTitle"/>
          </p:nvPr>
        </p:nvSpPr>
        <p:spPr>
          <a:xfrm>
            <a:off x="0" y="4829700"/>
            <a:ext cx="16695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21/06/2024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</a:rPr>
              <a:t>                                                                        	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76" y="2511674"/>
            <a:ext cx="1297950" cy="12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2131825" y="1604900"/>
            <a:ext cx="5334900" cy="17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Interrogation sur l’activité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</a:t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1940300" y="2608700"/>
            <a:ext cx="57873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Monsieur Hebert cherche un endroit optimal pour installer son entreprise pour aider les personnes âgées </a:t>
            </a:r>
            <a:endParaRPr b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49" y="1228675"/>
            <a:ext cx="2490300" cy="38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Population cible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900" y="1627500"/>
            <a:ext cx="2558975" cy="28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1522350" y="1352400"/>
            <a:ext cx="1670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Personnes </a:t>
            </a: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âgées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5210025" y="1954575"/>
            <a:ext cx="24387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Personnes </a:t>
            </a: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âgées</a:t>
            </a: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vivant seuls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960700" y="4596650"/>
            <a:ext cx="7249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Personne </a:t>
            </a: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âgée</a:t>
            </a: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à mobilité réduite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525" y="2035863"/>
            <a:ext cx="4393974" cy="28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Contrainte</a:t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3706020" y="22442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25"/>
          <p:cNvGrpSpPr/>
          <p:nvPr/>
        </p:nvGrpSpPr>
        <p:grpSpPr>
          <a:xfrm>
            <a:off x="2562975" y="1941010"/>
            <a:ext cx="1310403" cy="1897975"/>
            <a:chOff x="519875" y="1948510"/>
            <a:chExt cx="1310403" cy="1897975"/>
          </a:xfrm>
        </p:grpSpPr>
        <p:sp>
          <p:nvSpPr>
            <p:cNvPr id="221" name="Google Shape;221;p25"/>
            <p:cNvSpPr/>
            <p:nvPr/>
          </p:nvSpPr>
          <p:spPr>
            <a:xfrm>
              <a:off x="87794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5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Contrainte démographique</a:t>
              </a:r>
              <a:endParaRPr b="1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25"/>
            <p:cNvSpPr txBox="1"/>
            <p:nvPr/>
          </p:nvSpPr>
          <p:spPr>
            <a:xfrm>
              <a:off x="519875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ille &gt; 1000 habitants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25"/>
          <p:cNvGrpSpPr/>
          <p:nvPr/>
        </p:nvGrpSpPr>
        <p:grpSpPr>
          <a:xfrm>
            <a:off x="5221134" y="1941010"/>
            <a:ext cx="1359902" cy="1897974"/>
            <a:chOff x="3178034" y="1948510"/>
            <a:chExt cx="1359902" cy="1897974"/>
          </a:xfrm>
        </p:grpSpPr>
        <p:sp>
          <p:nvSpPr>
            <p:cNvPr id="226" name="Google Shape;226;p25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Contrainte de revenus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25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Famille possédant un revenu assez élevé, pension de retraite &gt; 0%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25"/>
            <p:cNvSpPr txBox="1"/>
            <p:nvPr/>
          </p:nvSpPr>
          <p:spPr>
            <a:xfrm>
              <a:off x="363957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0" name="Google Shape;230;p25"/>
          <p:cNvSpPr/>
          <p:nvPr/>
        </p:nvSpPr>
        <p:spPr>
          <a:xfrm>
            <a:off x="5047457" y="22442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490" y="1447500"/>
            <a:ext cx="1488675" cy="15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950" y="3566610"/>
            <a:ext cx="849374" cy="78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98" y="1383098"/>
            <a:ext cx="2234999" cy="130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5"/>
          <p:cNvGrpSpPr/>
          <p:nvPr/>
        </p:nvGrpSpPr>
        <p:grpSpPr>
          <a:xfrm>
            <a:off x="3849534" y="1941010"/>
            <a:ext cx="1359900" cy="1150175"/>
            <a:chOff x="3178034" y="1948510"/>
            <a:chExt cx="1359900" cy="1150175"/>
          </a:xfrm>
        </p:grpSpPr>
        <p:sp>
          <p:nvSpPr>
            <p:cNvPr id="235" name="Google Shape;235;p25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Contrainte géographique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25"/>
            <p:cNvSpPr txBox="1"/>
            <p:nvPr/>
          </p:nvSpPr>
          <p:spPr>
            <a:xfrm>
              <a:off x="363957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8" name="Google Shape;238;p25"/>
          <p:cNvSpPr txBox="1"/>
          <p:nvPr/>
        </p:nvSpPr>
        <p:spPr>
          <a:xfrm>
            <a:off x="3892040" y="3101585"/>
            <a:ext cx="13104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rPr>
              <a:t>Département, région ou communes possédant des moyens de transport, avoir de potentiel client</a:t>
            </a:r>
            <a:endParaRPr sz="800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Contrainte</a:t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3706020" y="22442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6"/>
          <p:cNvGrpSpPr/>
          <p:nvPr/>
        </p:nvGrpSpPr>
        <p:grpSpPr>
          <a:xfrm>
            <a:off x="2562975" y="2102185"/>
            <a:ext cx="1310403" cy="1736800"/>
            <a:chOff x="519875" y="2109685"/>
            <a:chExt cx="1310403" cy="1736800"/>
          </a:xfrm>
        </p:grpSpPr>
        <p:sp>
          <p:nvSpPr>
            <p:cNvPr id="246" name="Google Shape;246;p26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" name="Google Shape;247;p26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Contrainte démographique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26"/>
            <p:cNvSpPr txBox="1"/>
            <p:nvPr/>
          </p:nvSpPr>
          <p:spPr>
            <a:xfrm>
              <a:off x="519875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ville &gt; 1000 habitants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9" name="Google Shape;249;p26"/>
          <p:cNvGrpSpPr/>
          <p:nvPr/>
        </p:nvGrpSpPr>
        <p:grpSpPr>
          <a:xfrm>
            <a:off x="3892040" y="1941010"/>
            <a:ext cx="1310410" cy="1897975"/>
            <a:chOff x="1848940" y="1948510"/>
            <a:chExt cx="1310410" cy="1897975"/>
          </a:xfrm>
        </p:grpSpPr>
        <p:sp>
          <p:nvSpPr>
            <p:cNvPr id="250" name="Google Shape;250;p26"/>
            <p:cNvSpPr/>
            <p:nvPr/>
          </p:nvSpPr>
          <p:spPr>
            <a:xfrm>
              <a:off x="2206990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 txBox="1"/>
            <p:nvPr/>
          </p:nvSpPr>
          <p:spPr>
            <a:xfrm>
              <a:off x="1848950" y="265227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Contrainte géographique</a:t>
              </a:r>
              <a:endParaRPr b="1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26"/>
            <p:cNvSpPr txBox="1"/>
            <p:nvPr/>
          </p:nvSpPr>
          <p:spPr>
            <a:xfrm>
              <a:off x="1848940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Départements, régions ou communes possédant des moyens de transport, avoir de potentiel client</a:t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26"/>
            <p:cNvSpPr txBox="1"/>
            <p:nvPr/>
          </p:nvSpPr>
          <p:spPr>
            <a:xfrm>
              <a:off x="2285740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26"/>
          <p:cNvGrpSpPr/>
          <p:nvPr/>
        </p:nvGrpSpPr>
        <p:grpSpPr>
          <a:xfrm>
            <a:off x="5221134" y="1941010"/>
            <a:ext cx="1359902" cy="1897974"/>
            <a:chOff x="3178034" y="1948510"/>
            <a:chExt cx="1359902" cy="1897974"/>
          </a:xfrm>
        </p:grpSpPr>
        <p:sp>
          <p:nvSpPr>
            <p:cNvPr id="255" name="Google Shape;255;p26"/>
            <p:cNvSpPr/>
            <p:nvPr/>
          </p:nvSpPr>
          <p:spPr>
            <a:xfrm>
              <a:off x="3560827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Contrainte de revenus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26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Famille </a:t>
              </a:r>
              <a:r>
                <a:rPr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possédant un revenu assez élevé, pension de retraite &gt; 0%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26"/>
            <p:cNvSpPr txBox="1"/>
            <p:nvPr/>
          </p:nvSpPr>
          <p:spPr>
            <a:xfrm>
              <a:off x="363957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9" name="Google Shape;259;p26"/>
          <p:cNvSpPr/>
          <p:nvPr/>
        </p:nvSpPr>
        <p:spPr>
          <a:xfrm>
            <a:off x="5047457" y="22442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490" y="1447500"/>
            <a:ext cx="1488675" cy="15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950" y="3566610"/>
            <a:ext cx="849374" cy="78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98" y="1383098"/>
            <a:ext cx="2234999" cy="13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2936927" y="1941010"/>
            <a:ext cx="594300" cy="594300"/>
          </a:xfrm>
          <a:prstGeom prst="ellipse">
            <a:avLst/>
          </a:prstGeom>
          <a:noFill/>
          <a:ln cap="flat" cmpd="sng" w="38100">
            <a:solidFill>
              <a:srgbClr val="858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5047445" y="22442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Contrainte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5043650" y="2244226"/>
            <a:ext cx="353400" cy="36900"/>
          </a:xfrm>
          <a:prstGeom prst="roundRect">
            <a:avLst>
              <a:gd fmla="val 5000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7"/>
          <p:cNvGrpSpPr/>
          <p:nvPr/>
        </p:nvGrpSpPr>
        <p:grpSpPr>
          <a:xfrm>
            <a:off x="3892040" y="2102185"/>
            <a:ext cx="1310400" cy="1736800"/>
            <a:chOff x="1848940" y="2109685"/>
            <a:chExt cx="1310400" cy="1736800"/>
          </a:xfrm>
        </p:grpSpPr>
        <p:sp>
          <p:nvSpPr>
            <p:cNvPr id="272" name="Google Shape;272;p27"/>
            <p:cNvSpPr txBox="1"/>
            <p:nvPr/>
          </p:nvSpPr>
          <p:spPr>
            <a:xfrm>
              <a:off x="184894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Contrainte géographique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27"/>
            <p:cNvSpPr txBox="1"/>
            <p:nvPr/>
          </p:nvSpPr>
          <p:spPr>
            <a:xfrm>
              <a:off x="1848940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Département, région ou communes possédant des moyens de transport, avoir de potentiel client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27"/>
            <p:cNvSpPr txBox="1"/>
            <p:nvPr/>
          </p:nvSpPr>
          <p:spPr>
            <a:xfrm>
              <a:off x="2285740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5" name="Google Shape;275;p27"/>
          <p:cNvSpPr/>
          <p:nvPr/>
        </p:nvSpPr>
        <p:spPr>
          <a:xfrm>
            <a:off x="3709857" y="2244235"/>
            <a:ext cx="3534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490" y="1447500"/>
            <a:ext cx="1488675" cy="15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950" y="3566610"/>
            <a:ext cx="849374" cy="78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98" y="1383098"/>
            <a:ext cx="2234999" cy="130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7"/>
          <p:cNvGrpSpPr/>
          <p:nvPr/>
        </p:nvGrpSpPr>
        <p:grpSpPr>
          <a:xfrm>
            <a:off x="5221128" y="1941010"/>
            <a:ext cx="1310400" cy="1897975"/>
            <a:chOff x="1848940" y="1948510"/>
            <a:chExt cx="1310400" cy="1897975"/>
          </a:xfrm>
        </p:grpSpPr>
        <p:sp>
          <p:nvSpPr>
            <p:cNvPr id="280" name="Google Shape;280;p27"/>
            <p:cNvSpPr/>
            <p:nvPr/>
          </p:nvSpPr>
          <p:spPr>
            <a:xfrm>
              <a:off x="2206990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9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 txBox="1"/>
            <p:nvPr/>
          </p:nvSpPr>
          <p:spPr>
            <a:xfrm>
              <a:off x="184894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Contrainte de revenus</a:t>
              </a:r>
              <a:endParaRPr b="1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27"/>
            <p:cNvSpPr txBox="1"/>
            <p:nvPr/>
          </p:nvSpPr>
          <p:spPr>
            <a:xfrm>
              <a:off x="1848940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>
                  <a:solidFill>
                    <a:srgbClr val="B02B20"/>
                  </a:solidFill>
                  <a:latin typeface="Roboto"/>
                  <a:ea typeface="Roboto"/>
                  <a:cs typeface="Roboto"/>
                  <a:sym typeface="Roboto"/>
                </a:rPr>
                <a:t>Famille possédant un revenu assez élevé, pension de retraite &gt; 0%</a:t>
              </a:r>
              <a:endParaRPr sz="800">
                <a:solidFill>
                  <a:srgbClr val="B02B2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27"/>
            <p:cNvSpPr txBox="1"/>
            <p:nvPr/>
          </p:nvSpPr>
          <p:spPr>
            <a:xfrm>
              <a:off x="2285740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4" name="Google Shape;284;p27"/>
          <p:cNvSpPr/>
          <p:nvPr/>
        </p:nvSpPr>
        <p:spPr>
          <a:xfrm>
            <a:off x="2936927" y="1941010"/>
            <a:ext cx="594300" cy="594300"/>
          </a:xfrm>
          <a:prstGeom prst="ellipse">
            <a:avLst/>
          </a:prstGeom>
          <a:noFill/>
          <a:ln cap="flat" cmpd="sng" w="38100">
            <a:solidFill>
              <a:srgbClr val="858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>
            <a:off x="4256289" y="1941010"/>
            <a:ext cx="594300" cy="594300"/>
          </a:xfrm>
          <a:prstGeom prst="ellipse">
            <a:avLst/>
          </a:prstGeom>
          <a:noFill/>
          <a:ln cap="flat" cmpd="sng" w="38100">
            <a:solidFill>
              <a:srgbClr val="858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8585"/>
              </a:solidFill>
            </a:endParaRPr>
          </a:p>
        </p:txBody>
      </p:sp>
      <p:grpSp>
        <p:nvGrpSpPr>
          <p:cNvPr id="286" name="Google Shape;286;p27"/>
          <p:cNvGrpSpPr/>
          <p:nvPr/>
        </p:nvGrpSpPr>
        <p:grpSpPr>
          <a:xfrm>
            <a:off x="2562975" y="2102185"/>
            <a:ext cx="1310403" cy="1736800"/>
            <a:chOff x="519875" y="2109685"/>
            <a:chExt cx="1310403" cy="1736800"/>
          </a:xfrm>
        </p:grpSpPr>
        <p:sp>
          <p:nvSpPr>
            <p:cNvPr id="287" name="Google Shape;287;p27"/>
            <p:cNvSpPr txBox="1"/>
            <p:nvPr/>
          </p:nvSpPr>
          <p:spPr>
            <a:xfrm>
              <a:off x="956697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27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Contrainte démographique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519875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ville &gt; 1000 habitants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type="title"/>
          </p:nvPr>
        </p:nvSpPr>
        <p:spPr>
          <a:xfrm>
            <a:off x="2005175" y="1504750"/>
            <a:ext cx="5334900" cy="19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Population et indicateurs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Population</a:t>
            </a:r>
            <a:endParaRPr/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575" y="2304250"/>
            <a:ext cx="2131125" cy="18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/>
        </p:nvSpPr>
        <p:spPr>
          <a:xfrm>
            <a:off x="862538" y="1830550"/>
            <a:ext cx="28392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Commune de France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9"/>
          <p:cNvCxnSpPr>
            <a:stCxn id="300" idx="3"/>
          </p:cNvCxnSpPr>
          <p:nvPr/>
        </p:nvCxnSpPr>
        <p:spPr>
          <a:xfrm flipH="1" rot="10800000">
            <a:off x="3347700" y="2180200"/>
            <a:ext cx="2542200" cy="105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9"/>
          <p:cNvCxnSpPr>
            <a:stCxn id="300" idx="3"/>
          </p:cNvCxnSpPr>
          <p:nvPr/>
        </p:nvCxnSpPr>
        <p:spPr>
          <a:xfrm flipH="1" rot="10800000">
            <a:off x="3347700" y="2837800"/>
            <a:ext cx="2534700" cy="401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9"/>
          <p:cNvCxnSpPr>
            <a:stCxn id="300" idx="3"/>
          </p:cNvCxnSpPr>
          <p:nvPr/>
        </p:nvCxnSpPr>
        <p:spPr>
          <a:xfrm>
            <a:off x="3347700" y="3239200"/>
            <a:ext cx="2505300" cy="300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9"/>
          <p:cNvCxnSpPr>
            <a:stCxn id="300" idx="3"/>
          </p:cNvCxnSpPr>
          <p:nvPr/>
        </p:nvCxnSpPr>
        <p:spPr>
          <a:xfrm>
            <a:off x="3347700" y="3239200"/>
            <a:ext cx="2556900" cy="8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29"/>
          <p:cNvSpPr txBox="1"/>
          <p:nvPr/>
        </p:nvSpPr>
        <p:spPr>
          <a:xfrm>
            <a:off x="5935600" y="1990888"/>
            <a:ext cx="18846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Démographie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5935600" y="2623450"/>
            <a:ext cx="18846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Niveau de vie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5935600" y="3344900"/>
            <a:ext cx="18846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Emploi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5935600" y="3903175"/>
            <a:ext cx="18846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Foyer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Indicateurs utilisés</a:t>
            </a:r>
            <a:endParaRPr/>
          </a:p>
        </p:txBody>
      </p:sp>
      <p:sp>
        <p:nvSpPr>
          <p:cNvPr id="315" name="Google Shape;315;p30"/>
          <p:cNvSpPr txBox="1"/>
          <p:nvPr>
            <p:ph type="title"/>
          </p:nvPr>
        </p:nvSpPr>
        <p:spPr>
          <a:xfrm>
            <a:off x="91300" y="1537025"/>
            <a:ext cx="8520600" cy="3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sz="1400">
                <a:solidFill>
                  <a:schemeClr val="dk1"/>
                </a:solidFill>
              </a:rPr>
              <a:t>Proportion des personnes de 60 ans et plus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sz="1400">
                <a:solidFill>
                  <a:schemeClr val="dk1"/>
                </a:solidFill>
              </a:rPr>
              <a:t>Proportion des individus de 75 ans et plus  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sz="1400">
                <a:solidFill>
                  <a:schemeClr val="dk1"/>
                </a:solidFill>
              </a:rPr>
              <a:t>Proportion des individus de 55 ans et plus vivant seuls   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sz="1400">
                <a:solidFill>
                  <a:schemeClr val="dk1"/>
                </a:solidFill>
              </a:rPr>
              <a:t>Proportion des individus de 65 ans et plus vivant seuls   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sz="1400">
                <a:solidFill>
                  <a:schemeClr val="dk1"/>
                </a:solidFill>
              </a:rPr>
              <a:t>Nombre moyen de personnes de plus de 60 ans dans un ménage  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999" y="2523425"/>
            <a:ext cx="2187201" cy="25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63" y="28897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Indicateurs utilisés</a:t>
            </a:r>
            <a:endParaRPr/>
          </a:p>
        </p:txBody>
      </p:sp>
      <p:sp>
        <p:nvSpPr>
          <p:cNvPr id="323" name="Google Shape;323;p31"/>
          <p:cNvSpPr txBox="1"/>
          <p:nvPr>
            <p:ph type="title"/>
          </p:nvPr>
        </p:nvSpPr>
        <p:spPr>
          <a:xfrm>
            <a:off x="91300" y="1537025"/>
            <a:ext cx="8520600" cy="3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sz="1400">
                <a:solidFill>
                  <a:schemeClr val="dk1"/>
                </a:solidFill>
              </a:rPr>
              <a:t>Revenu médian des villes   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sz="1400">
                <a:solidFill>
                  <a:schemeClr val="dk1"/>
                </a:solidFill>
              </a:rPr>
              <a:t>Indice de dépendance   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sz="1400">
                <a:solidFill>
                  <a:schemeClr val="dk1"/>
                </a:solidFill>
              </a:rPr>
              <a:t>Variable catégorielle sur la médiane   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sz="1400">
                <a:solidFill>
                  <a:schemeClr val="dk1"/>
                </a:solidFill>
              </a:rPr>
              <a:t>Rapport interdécile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175" y="2473523"/>
            <a:ext cx="3322650" cy="24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75" y="2868888"/>
            <a:ext cx="3213326" cy="213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497725" y="1514425"/>
            <a:ext cx="81486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Qui sommes nous ?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résentation</a:t>
            </a: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du client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Interrogation sur l’activité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Population et indicateur </a:t>
            </a: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utilisé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Analyse des indicateurs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Analyse relationnelle entre les indicateurs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odèle mis en place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b="1" lang="fr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Conseil pour le lieu idéal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1966650" y="1526775"/>
            <a:ext cx="5334900" cy="19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Analyse des indicateurs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Population</a:t>
            </a:r>
            <a:endParaRPr/>
          </a:p>
        </p:txBody>
      </p:sp>
      <p:sp>
        <p:nvSpPr>
          <p:cNvPr id="336" name="Google Shape;336;p33"/>
          <p:cNvSpPr txBox="1"/>
          <p:nvPr/>
        </p:nvSpPr>
        <p:spPr>
          <a:xfrm>
            <a:off x="311700" y="3947225"/>
            <a:ext cx="85206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Importante présence des personnes ayant 60 ans ou plus dans les communes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valeurs </a:t>
            </a:r>
            <a:r>
              <a:rPr lang="fr" sz="1300"/>
              <a:t>très</a:t>
            </a:r>
            <a:r>
              <a:rPr lang="fr" sz="1300"/>
              <a:t> compacte </a:t>
            </a:r>
            <a:endParaRPr sz="1300"/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1406600"/>
            <a:ext cx="4141376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026" y="1377338"/>
            <a:ext cx="4479049" cy="238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Population</a:t>
            </a:r>
            <a:endParaRPr/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25" y="1349600"/>
            <a:ext cx="4222475" cy="25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900" y="1349600"/>
            <a:ext cx="4638675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303000" y="3901975"/>
            <a:ext cx="3843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300"/>
              <a:t>Importante présence des personnes ayant 60 ans ou plus dans les communes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Diversité de répartition des valeurs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4611425" y="3931525"/>
            <a:ext cx="42864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fr" sz="1300"/>
              <a:t>Importante présence des personnes vivant seules ayant 65 ans et plus dans les communes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Diversité de répartition des valeurs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Revenu des villes en 2021</a:t>
            </a:r>
            <a:endParaRPr/>
          </a:p>
        </p:txBody>
      </p:sp>
      <p:sp>
        <p:nvSpPr>
          <p:cNvPr id="353" name="Google Shape;353;p35"/>
          <p:cNvSpPr txBox="1"/>
          <p:nvPr/>
        </p:nvSpPr>
        <p:spPr>
          <a:xfrm>
            <a:off x="378950" y="3988300"/>
            <a:ext cx="35031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L’ écart des richesses est significatif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Commune avec très grande disparité de revenu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50" y="1391325"/>
            <a:ext cx="4190199" cy="23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1325"/>
            <a:ext cx="4316521" cy="24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5"/>
          <p:cNvSpPr txBox="1"/>
          <p:nvPr/>
        </p:nvSpPr>
        <p:spPr>
          <a:xfrm>
            <a:off x="4571988" y="3988300"/>
            <a:ext cx="41565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Grand écart entre les salaires max et min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Grande partie des villes avec salaire </a:t>
            </a:r>
            <a:r>
              <a:rPr lang="fr" sz="1300">
                <a:latin typeface="Roboto"/>
                <a:ea typeface="Roboto"/>
                <a:cs typeface="Roboto"/>
                <a:sym typeface="Roboto"/>
              </a:rPr>
              <a:t>médian</a:t>
            </a:r>
            <a:r>
              <a:rPr lang="fr" sz="1300">
                <a:latin typeface="Roboto"/>
                <a:ea typeface="Roboto"/>
                <a:cs typeface="Roboto"/>
                <a:sym typeface="Roboto"/>
              </a:rPr>
              <a:t> proche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Revenu des villes en 2021</a:t>
            </a:r>
            <a:endParaRPr/>
          </a:p>
        </p:txBody>
      </p:sp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50" y="1391325"/>
            <a:ext cx="4190199" cy="23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1325"/>
            <a:ext cx="4316521" cy="24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 txBox="1"/>
          <p:nvPr/>
        </p:nvSpPr>
        <p:spPr>
          <a:xfrm>
            <a:off x="4571988" y="3988300"/>
            <a:ext cx="41565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Grand écart entre les salaires max et min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Grande partie des villes avec salaire médian proche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378950" y="3988300"/>
            <a:ext cx="35031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L’ écart des richesses est significatif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Commune avec très grande disparité de revenu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 des Pensions de Retraite</a:t>
            </a:r>
            <a:endParaRPr/>
          </a:p>
        </p:txBody>
      </p:sp>
      <p:sp>
        <p:nvSpPr>
          <p:cNvPr id="371" name="Google Shape;371;p37"/>
          <p:cNvSpPr txBox="1"/>
          <p:nvPr/>
        </p:nvSpPr>
        <p:spPr>
          <a:xfrm>
            <a:off x="5131200" y="1580175"/>
            <a:ext cx="4012800" cy="29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300"/>
              <a:t>Indicateur</a:t>
            </a:r>
            <a:r>
              <a:rPr lang="fr" sz="1300"/>
              <a:t> qui montre la répartition des pensions de retraite des personnes âgées selon les communes</a:t>
            </a:r>
            <a:endParaRPr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300"/>
              <a:t>Moyenne : 30</a:t>
            </a:r>
            <a:endParaRPr sz="13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300"/>
              <a:t>Q1 = 24.6  et Q3 = 34.3</a:t>
            </a:r>
            <a:endParaRPr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300"/>
              <a:t>Faible dispersion des valeurs </a:t>
            </a:r>
            <a:endParaRPr sz="1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sz="1300"/>
              <a:t>Importante pensions de retraite dans la majorité des communes</a:t>
            </a:r>
            <a:endParaRPr sz="1300"/>
          </a:p>
        </p:txBody>
      </p:sp>
      <p:pic>
        <p:nvPicPr>
          <p:cNvPr id="372" name="Google Shape;3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25" y="1696925"/>
            <a:ext cx="4887650" cy="2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Moyenne de personne de plus de 60 ans par ménage</a:t>
            </a:r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5329125" y="2013750"/>
            <a:ext cx="3604800" cy="19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Nombre moyen de personnes de plus de 60 ans par ménage pour les communes de France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Répartition des valeurs importantes autour de la moyenne (0.64)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Q1 = 0.55 et Q3 = 0.72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1669775"/>
            <a:ext cx="5024325" cy="267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Taux de </a:t>
            </a:r>
            <a:r>
              <a:rPr lang="fr"/>
              <a:t>chômage</a:t>
            </a:r>
            <a:r>
              <a:rPr lang="fr"/>
              <a:t> des individus BAC +2</a:t>
            </a:r>
            <a:endParaRPr/>
          </a:p>
        </p:txBody>
      </p:sp>
      <p:sp>
        <p:nvSpPr>
          <p:cNvPr id="385" name="Google Shape;385;p39"/>
          <p:cNvSpPr txBox="1"/>
          <p:nvPr/>
        </p:nvSpPr>
        <p:spPr>
          <a:xfrm>
            <a:off x="5329225" y="1799014"/>
            <a:ext cx="3503100" cy="2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La répartition des valeurs se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fait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par commune de France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Répartition assez importante des communes sur les détenteurs de ce diplôme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Informe la présence majeur des individus pouvons être la cible idéal pour le poste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0" y="1727413"/>
            <a:ext cx="5024326" cy="26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665700" y="1242750"/>
            <a:ext cx="7812600" cy="26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800"/>
              <a:t>Analyse des relations entre les indicateurs</a:t>
            </a:r>
            <a:endParaRPr sz="5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>
            <p:ph type="title"/>
          </p:nvPr>
        </p:nvSpPr>
        <p:spPr>
          <a:xfrm>
            <a:off x="193475" y="190525"/>
            <a:ext cx="8520600" cy="8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420"/>
              <a:t>Analyse entre les personnes et ceux vivant seules de plus de 60 ans</a:t>
            </a:r>
            <a:endParaRPr b="1" sz="2420"/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25" y="1578675"/>
            <a:ext cx="555307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1"/>
          <p:cNvSpPr txBox="1"/>
          <p:nvPr/>
        </p:nvSpPr>
        <p:spPr>
          <a:xfrm>
            <a:off x="5574150" y="1790660"/>
            <a:ext cx="32370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Relation linéaire visible </a:t>
            </a:r>
            <a:b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Montre un li</a:t>
            </a: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entre ces proportions</a:t>
            </a:r>
            <a:b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 Un individu est âgé </a:t>
            </a:r>
            <a:b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 Chance qu’il vit seul</a:t>
            </a:r>
            <a:b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Coefficient de corrélation : 0.84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1904550" y="1387625"/>
            <a:ext cx="5334900" cy="19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QUI SOMMES NOUS ?</a:t>
            </a:r>
            <a:endParaRPr sz="6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311725" y="280825"/>
            <a:ext cx="85206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23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Relation entre le rapport interdécile et le nombre moyen de personnes âgées par ménage</a:t>
            </a:r>
            <a:endParaRPr b="1" sz="23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highlight>
                <a:schemeClr val="dk1"/>
              </a:highlight>
            </a:endParaRPr>
          </a:p>
        </p:txBody>
      </p:sp>
      <p:pic>
        <p:nvPicPr>
          <p:cNvPr id="404" name="Google Shape;4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623025"/>
            <a:ext cx="573405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2"/>
          <p:cNvSpPr txBox="1"/>
          <p:nvPr/>
        </p:nvSpPr>
        <p:spPr>
          <a:xfrm>
            <a:off x="5692800" y="2040846"/>
            <a:ext cx="3451200" cy="24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Semblent pas montrer de lien </a:t>
            </a:r>
            <a:b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Majorité de ville avec un rapport interdécile compris entre 2 et 4.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Écart de revenu </a:t>
            </a: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plutôt</a:t>
            </a: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similaire</a:t>
            </a:r>
            <a:b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Coefficient de corrélation : - 0.18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311725" y="280825"/>
            <a:ext cx="85206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2300">
                <a:latin typeface="Arial"/>
                <a:ea typeface="Arial"/>
                <a:cs typeface="Arial"/>
                <a:sym typeface="Arial"/>
              </a:rPr>
              <a:t>Relation entre la variable du revenu médian et de la pension de retraite </a:t>
            </a:r>
            <a:endParaRPr b="1" sz="23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highlight>
                <a:schemeClr val="dk1"/>
              </a:highlight>
            </a:endParaRPr>
          </a:p>
        </p:txBody>
      </p:sp>
      <p:pic>
        <p:nvPicPr>
          <p:cNvPr id="411" name="Google Shape;4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50" y="1611025"/>
            <a:ext cx="5631249" cy="30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 txBox="1"/>
          <p:nvPr/>
        </p:nvSpPr>
        <p:spPr>
          <a:xfrm>
            <a:off x="5527775" y="1989988"/>
            <a:ext cx="32241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Semblent pas avoir de lien entre eux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Pour les salaires médian compris entre 17 000 et 30 000, la part de pension est haute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Salaire médian très haut, la pension de retraite devient de plus en plus faible.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Coefficient de </a:t>
            </a: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corrélation</a:t>
            </a: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: - 0.32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type="title"/>
          </p:nvPr>
        </p:nvSpPr>
        <p:spPr>
          <a:xfrm>
            <a:off x="311725" y="280825"/>
            <a:ext cx="85206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2300">
                <a:latin typeface="Arial"/>
                <a:ea typeface="Arial"/>
                <a:cs typeface="Arial"/>
                <a:sym typeface="Arial"/>
              </a:rPr>
              <a:t>Relation entre la variable indice de dépendance et pension de retraite</a:t>
            </a:r>
            <a:endParaRPr b="1" sz="23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highlight>
                <a:schemeClr val="dk1"/>
              </a:highlight>
            </a:endParaRPr>
          </a:p>
        </p:txBody>
      </p:sp>
      <p:pic>
        <p:nvPicPr>
          <p:cNvPr id="418" name="Google Shape;4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674750"/>
            <a:ext cx="573405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4"/>
          <p:cNvSpPr txBox="1"/>
          <p:nvPr/>
        </p:nvSpPr>
        <p:spPr>
          <a:xfrm>
            <a:off x="5572100" y="2250950"/>
            <a:ext cx="34365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Semble y avoir une relation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Relation semblent linéaire voir exponentielle(plus probable)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Part des pensions de retraite augmente, l’indice de dépendance augmente aussi 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fr" sz="12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Coefficient de corrélation : 0.9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/>
          <p:nvPr>
            <p:ph type="title"/>
          </p:nvPr>
        </p:nvSpPr>
        <p:spPr>
          <a:xfrm>
            <a:off x="1966650" y="1526775"/>
            <a:ext cx="5334900" cy="19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Mise en place m</a:t>
            </a:r>
            <a:r>
              <a:rPr lang="fr" sz="6000"/>
              <a:t>odèle</a:t>
            </a:r>
            <a:endParaRPr sz="6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</a:t>
            </a:r>
            <a:endParaRPr/>
          </a:p>
        </p:txBody>
      </p:sp>
      <p:grpSp>
        <p:nvGrpSpPr>
          <p:cNvPr id="430" name="Google Shape;430;p46"/>
          <p:cNvGrpSpPr/>
          <p:nvPr/>
        </p:nvGrpSpPr>
        <p:grpSpPr>
          <a:xfrm>
            <a:off x="687988" y="1492745"/>
            <a:ext cx="7768030" cy="2616112"/>
            <a:chOff x="0" y="1189775"/>
            <a:chExt cx="8938017" cy="3628450"/>
          </a:xfrm>
        </p:grpSpPr>
        <p:sp>
          <p:nvSpPr>
            <p:cNvPr id="431" name="Google Shape;431;p46"/>
            <p:cNvSpPr txBox="1"/>
            <p:nvPr/>
          </p:nvSpPr>
          <p:spPr>
            <a:xfrm>
              <a:off x="433525" y="1618425"/>
              <a:ext cx="8277000" cy="31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2" name="Google Shape;432;p46"/>
            <p:cNvGrpSpPr/>
            <p:nvPr/>
          </p:nvGrpSpPr>
          <p:grpSpPr>
            <a:xfrm>
              <a:off x="5632317" y="1189775"/>
              <a:ext cx="3305700" cy="3483050"/>
              <a:chOff x="5632317" y="1189775"/>
              <a:chExt cx="3305700" cy="3483050"/>
            </a:xfrm>
          </p:grpSpPr>
          <p:sp>
            <p:nvSpPr>
              <p:cNvPr id="433" name="Google Shape;433;p46"/>
              <p:cNvSpPr/>
              <p:nvPr/>
            </p:nvSpPr>
            <p:spPr>
              <a:xfrm>
                <a:off x="5632317" y="1189775"/>
                <a:ext cx="3305700" cy="669000"/>
              </a:xfrm>
              <a:prstGeom prst="chevron">
                <a:avLst>
                  <a:gd fmla="val 50000" name="adj"/>
                </a:avLst>
              </a:prstGeom>
              <a:solidFill>
                <a:srgbClr val="D837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Score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4" name="Google Shape;434;p46"/>
              <p:cNvSpPr txBox="1"/>
              <p:nvPr/>
            </p:nvSpPr>
            <p:spPr>
              <a:xfrm>
                <a:off x="6167063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latin typeface="Roboto"/>
                    <a:ea typeface="Roboto"/>
                    <a:cs typeface="Roboto"/>
                    <a:sym typeface="Roboto"/>
                  </a:rPr>
                  <a:t>Calcul du score avec le modèle mis en place 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latin typeface="Roboto"/>
                    <a:ea typeface="Roboto"/>
                    <a:cs typeface="Roboto"/>
                    <a:sym typeface="Roboto"/>
                  </a:rPr>
                  <a:t>Et établissement d’un classement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5" name="Google Shape;435;p46"/>
            <p:cNvGrpSpPr/>
            <p:nvPr/>
          </p:nvGrpSpPr>
          <p:grpSpPr>
            <a:xfrm>
              <a:off x="0" y="1189989"/>
              <a:ext cx="3546900" cy="3482836"/>
              <a:chOff x="0" y="1189989"/>
              <a:chExt cx="3546900" cy="3482836"/>
            </a:xfrm>
          </p:grpSpPr>
          <p:sp>
            <p:nvSpPr>
              <p:cNvPr id="436" name="Google Shape;436;p46"/>
              <p:cNvSpPr/>
              <p:nvPr/>
            </p:nvSpPr>
            <p:spPr>
              <a:xfrm>
                <a:off x="0" y="1189989"/>
                <a:ext cx="3546900" cy="669000"/>
              </a:xfrm>
              <a:prstGeom prst="homePlate">
                <a:avLst>
                  <a:gd fmla="val 50000" name="adj"/>
                </a:avLst>
              </a:prstGeom>
              <a:solidFill>
                <a:srgbClr val="801F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Indicateur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7" name="Google Shape;437;p46"/>
              <p:cNvSpPr txBox="1"/>
              <p:nvPr/>
            </p:nvSpPr>
            <p:spPr>
              <a:xfrm>
                <a:off x="655361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latin typeface="Roboto"/>
                    <a:ea typeface="Roboto"/>
                    <a:cs typeface="Roboto"/>
                    <a:sym typeface="Roboto"/>
                  </a:rPr>
                  <a:t>Après l’analyse univariée et bivariée, nous avons choisi les indicateurs les plus </a:t>
                </a:r>
                <a:r>
                  <a:rPr lang="fr" sz="1200">
                    <a:latin typeface="Roboto"/>
                    <a:ea typeface="Roboto"/>
                    <a:cs typeface="Roboto"/>
                    <a:sym typeface="Roboto"/>
                  </a:rPr>
                  <a:t>pertinent et nous les avons attribués des points en fonction de leurs importance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8" name="Google Shape;438;p46"/>
            <p:cNvGrpSpPr/>
            <p:nvPr/>
          </p:nvGrpSpPr>
          <p:grpSpPr>
            <a:xfrm>
              <a:off x="2944204" y="1189775"/>
              <a:ext cx="3305700" cy="3483050"/>
              <a:chOff x="2944204" y="1189775"/>
              <a:chExt cx="3305700" cy="3483050"/>
            </a:xfrm>
          </p:grpSpPr>
          <p:sp>
            <p:nvSpPr>
              <p:cNvPr id="439" name="Google Shape;439;p46"/>
              <p:cNvSpPr/>
              <p:nvPr/>
            </p:nvSpPr>
            <p:spPr>
              <a:xfrm>
                <a:off x="2944204" y="1189775"/>
                <a:ext cx="3305700" cy="669000"/>
              </a:xfrm>
              <a:prstGeom prst="chevron">
                <a:avLst>
                  <a:gd fmla="val 50000" name="adj"/>
                </a:avLst>
              </a:prstGeom>
              <a:solidFill>
                <a:srgbClr val="B0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Normalisation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0" name="Google Shape;440;p46"/>
              <p:cNvSpPr txBox="1"/>
              <p:nvPr/>
            </p:nvSpPr>
            <p:spPr>
              <a:xfrm>
                <a:off x="3478949" y="2057125"/>
                <a:ext cx="22362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200">
                    <a:latin typeface="Roboto"/>
                    <a:ea typeface="Roboto"/>
                    <a:cs typeface="Roboto"/>
                    <a:sym typeface="Roboto"/>
                  </a:rPr>
                  <a:t>Cette </a:t>
                </a:r>
                <a:r>
                  <a:rPr lang="fr" sz="1200">
                    <a:latin typeface="Roboto"/>
                    <a:ea typeface="Roboto"/>
                    <a:cs typeface="Roboto"/>
                    <a:sym typeface="Roboto"/>
                  </a:rPr>
                  <a:t>étape</a:t>
                </a:r>
                <a:r>
                  <a:rPr lang="fr" sz="1200">
                    <a:latin typeface="Roboto"/>
                    <a:ea typeface="Roboto"/>
                    <a:cs typeface="Roboto"/>
                    <a:sym typeface="Roboto"/>
                  </a:rPr>
                  <a:t> est importante car elle permet de mettre tous les indicateurs sur la même </a:t>
                </a:r>
                <a:r>
                  <a:rPr lang="fr" sz="1200">
                    <a:latin typeface="Roboto"/>
                    <a:ea typeface="Roboto"/>
                    <a:cs typeface="Roboto"/>
                    <a:sym typeface="Roboto"/>
                  </a:rPr>
                  <a:t>échelle</a:t>
                </a:r>
                <a:r>
                  <a:rPr lang="fr" sz="1200">
                    <a:latin typeface="Roboto"/>
                    <a:ea typeface="Roboto"/>
                    <a:cs typeface="Roboto"/>
                    <a:sym typeface="Roboto"/>
                  </a:rPr>
                  <a:t>, pour avoir un résultat facilement compréhensible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41" name="Google Shape;4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950" y="3293200"/>
            <a:ext cx="15177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025" y="3688175"/>
            <a:ext cx="168592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 txBox="1"/>
          <p:nvPr>
            <p:ph type="title"/>
          </p:nvPr>
        </p:nvSpPr>
        <p:spPr>
          <a:xfrm>
            <a:off x="311700" y="6124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Indicateurs utilisés</a:t>
            </a:r>
            <a:endParaRPr/>
          </a:p>
        </p:txBody>
      </p:sp>
      <p:grpSp>
        <p:nvGrpSpPr>
          <p:cNvPr id="448" name="Google Shape;448;p47"/>
          <p:cNvGrpSpPr/>
          <p:nvPr/>
        </p:nvGrpSpPr>
        <p:grpSpPr>
          <a:xfrm>
            <a:off x="934346" y="1850191"/>
            <a:ext cx="7275283" cy="2510598"/>
            <a:chOff x="934346" y="1545391"/>
            <a:chExt cx="7275283" cy="2510598"/>
          </a:xfrm>
        </p:grpSpPr>
        <p:grpSp>
          <p:nvGrpSpPr>
            <p:cNvPr id="449" name="Google Shape;449;p47"/>
            <p:cNvGrpSpPr/>
            <p:nvPr/>
          </p:nvGrpSpPr>
          <p:grpSpPr>
            <a:xfrm>
              <a:off x="934346" y="3223963"/>
              <a:ext cx="7275283" cy="412355"/>
              <a:chOff x="1593000" y="2322568"/>
              <a:chExt cx="5957975" cy="643500"/>
            </a:xfrm>
          </p:grpSpPr>
          <p:sp>
            <p:nvSpPr>
              <p:cNvPr id="450" name="Google Shape;450;p4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Part des pensions de retraite en 2021</a:t>
                </a:r>
                <a:endParaRPr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54" name="Google Shape;454;p4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B02B20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05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56" name="Google Shape;456;p4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000">
                    <a:solidFill>
                      <a:srgbClr val="A7291E"/>
                    </a:solidFill>
                    <a:latin typeface="Roboto"/>
                    <a:ea typeface="Roboto"/>
                    <a:cs typeface="Roboto"/>
                    <a:sym typeface="Roboto"/>
                  </a:rPr>
                  <a:t>Importance de 13%</a:t>
                </a:r>
                <a:endParaRPr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57" name="Google Shape;457;p47"/>
            <p:cNvGrpSpPr/>
            <p:nvPr/>
          </p:nvGrpSpPr>
          <p:grpSpPr>
            <a:xfrm>
              <a:off x="934346" y="2804324"/>
              <a:ext cx="7275283" cy="412355"/>
              <a:chOff x="1593000" y="2322568"/>
              <a:chExt cx="5957975" cy="643500"/>
            </a:xfrm>
          </p:grpSpPr>
          <p:sp>
            <p:nvSpPr>
              <p:cNvPr id="458" name="Google Shape;458;p4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Médiane des salaires en 2021</a:t>
                </a:r>
                <a:endParaRPr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62" name="Google Shape;462;p4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B02B20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04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64" name="Google Shape;464;p4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000">
                    <a:solidFill>
                      <a:srgbClr val="A7291E"/>
                    </a:solidFill>
                    <a:latin typeface="Roboto"/>
                    <a:ea typeface="Roboto"/>
                    <a:cs typeface="Roboto"/>
                    <a:sym typeface="Roboto"/>
                  </a:rPr>
                  <a:t>Importance de 16%</a:t>
                </a:r>
                <a:endParaRPr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5" name="Google Shape;465;p47"/>
            <p:cNvGrpSpPr/>
            <p:nvPr/>
          </p:nvGrpSpPr>
          <p:grpSpPr>
            <a:xfrm>
              <a:off x="934346" y="2384668"/>
              <a:ext cx="7275283" cy="412355"/>
              <a:chOff x="1593000" y="2322568"/>
              <a:chExt cx="5957975" cy="643500"/>
            </a:xfrm>
          </p:grpSpPr>
          <p:sp>
            <p:nvSpPr>
              <p:cNvPr id="466" name="Google Shape;466;p4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Rapport interdécile des salaires en 2021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0" name="Google Shape;470;p4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B02B20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03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72" name="Google Shape;472;p4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000">
                    <a:solidFill>
                      <a:srgbClr val="A7291E"/>
                    </a:solidFill>
                    <a:latin typeface="Roboto"/>
                    <a:ea typeface="Roboto"/>
                    <a:cs typeface="Roboto"/>
                    <a:sym typeface="Roboto"/>
                  </a:rPr>
                  <a:t>Importance de 16%</a:t>
                </a:r>
                <a:endParaRPr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73" name="Google Shape;473;p47"/>
            <p:cNvGrpSpPr/>
            <p:nvPr/>
          </p:nvGrpSpPr>
          <p:grpSpPr>
            <a:xfrm>
              <a:off x="934346" y="1965035"/>
              <a:ext cx="7275283" cy="412355"/>
              <a:chOff x="1593000" y="2322568"/>
              <a:chExt cx="5957975" cy="643500"/>
            </a:xfrm>
          </p:grpSpPr>
          <p:sp>
            <p:nvSpPr>
              <p:cNvPr id="474" name="Google Shape;474;p4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Proportion des personnes de plus de 60 ans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8" name="Google Shape;478;p4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B02B20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02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80" name="Google Shape;480;p4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000">
                    <a:solidFill>
                      <a:srgbClr val="A7291E"/>
                    </a:solidFill>
                    <a:latin typeface="Roboto"/>
                    <a:ea typeface="Roboto"/>
                    <a:cs typeface="Roboto"/>
                    <a:sym typeface="Roboto"/>
                  </a:rPr>
                  <a:t>Importance de 21%</a:t>
                </a:r>
                <a:endParaRPr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1" name="Google Shape;481;p47"/>
            <p:cNvGrpSpPr/>
            <p:nvPr/>
          </p:nvGrpSpPr>
          <p:grpSpPr>
            <a:xfrm>
              <a:off x="934346" y="1545391"/>
              <a:ext cx="7275283" cy="412355"/>
              <a:chOff x="1593000" y="2322568"/>
              <a:chExt cx="5957975" cy="643500"/>
            </a:xfrm>
          </p:grpSpPr>
          <p:sp>
            <p:nvSpPr>
              <p:cNvPr id="482" name="Google Shape;482;p4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Proportion des personnes de plus de 60 ans vivant seul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6" name="Google Shape;486;p4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B02B20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01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88" name="Google Shape;488;p4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000">
                    <a:solidFill>
                      <a:srgbClr val="A7291E"/>
                    </a:solidFill>
                    <a:latin typeface="Roboto"/>
                    <a:ea typeface="Roboto"/>
                    <a:cs typeface="Roboto"/>
                    <a:sym typeface="Roboto"/>
                  </a:rPr>
                  <a:t>Importance de 27%</a:t>
                </a:r>
                <a:endParaRPr b="1" sz="10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89" name="Google Shape;489;p47"/>
            <p:cNvGrpSpPr/>
            <p:nvPr/>
          </p:nvGrpSpPr>
          <p:grpSpPr>
            <a:xfrm>
              <a:off x="934346" y="3643634"/>
              <a:ext cx="7275283" cy="412355"/>
              <a:chOff x="1593000" y="2322568"/>
              <a:chExt cx="5957975" cy="643500"/>
            </a:xfrm>
          </p:grpSpPr>
          <p:sp>
            <p:nvSpPr>
              <p:cNvPr id="490" name="Google Shape;490;p47"/>
              <p:cNvSpPr/>
              <p:nvPr/>
            </p:nvSpPr>
            <p:spPr>
              <a:xfrm>
                <a:off x="3728375" y="2322568"/>
                <a:ext cx="3822600" cy="643500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7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7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7"/>
              <p:cNvSpPr/>
              <p:nvPr/>
            </p:nvSpPr>
            <p:spPr>
              <a:xfrm>
                <a:off x="2342625" y="2399951"/>
                <a:ext cx="1940700" cy="49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Taux de chômage des personnes titulaire d’un bac+2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4" name="Google Shape;494;p47"/>
              <p:cNvSpPr/>
              <p:nvPr/>
            </p:nvSpPr>
            <p:spPr>
              <a:xfrm>
                <a:off x="1593000" y="2322568"/>
                <a:ext cx="690000" cy="642300"/>
              </a:xfrm>
              <a:prstGeom prst="rect">
                <a:avLst/>
              </a:prstGeom>
              <a:solidFill>
                <a:srgbClr val="B02B20"/>
              </a:solidFill>
              <a:ln>
                <a:noFill/>
              </a:ln>
              <a:effectLst>
                <a:outerShdw blurRad="71438" rotWithShape="0" algn="bl" dir="2700000" dist="28575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7"/>
              <p:cNvSpPr/>
              <p:nvPr/>
            </p:nvSpPr>
            <p:spPr>
              <a:xfrm>
                <a:off x="1593000" y="2322575"/>
                <a:ext cx="690000" cy="642600"/>
              </a:xfrm>
              <a:prstGeom prst="rect">
                <a:avLst/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06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  <p:sp>
            <p:nvSpPr>
              <p:cNvPr id="496" name="Google Shape;496;p47"/>
              <p:cNvSpPr/>
              <p:nvPr/>
            </p:nvSpPr>
            <p:spPr>
              <a:xfrm>
                <a:off x="4387850" y="2323750"/>
                <a:ext cx="2971200" cy="6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000">
                    <a:solidFill>
                      <a:srgbClr val="A7291E"/>
                    </a:solidFill>
                    <a:latin typeface="Roboto"/>
                    <a:ea typeface="Roboto"/>
                    <a:cs typeface="Roboto"/>
                    <a:sym typeface="Roboto"/>
                  </a:rPr>
                  <a:t>Importance de 8%</a:t>
                </a:r>
                <a:endParaRPr sz="8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"/>
          <p:cNvSpPr txBox="1"/>
          <p:nvPr>
            <p:ph type="title"/>
          </p:nvPr>
        </p:nvSpPr>
        <p:spPr>
          <a:xfrm>
            <a:off x="1966650" y="1526775"/>
            <a:ext cx="5334900" cy="19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Conseil pour le lieu idéal</a:t>
            </a:r>
            <a:endParaRPr sz="6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625" y="886800"/>
            <a:ext cx="6348076" cy="40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Lieu idéal</a:t>
            </a:r>
            <a:endParaRPr/>
          </a:p>
        </p:txBody>
      </p:sp>
      <p:pic>
        <p:nvPicPr>
          <p:cNvPr id="508" name="Google Shape;5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538" y="2390850"/>
            <a:ext cx="1204250" cy="12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9"/>
          <p:cNvSpPr txBox="1"/>
          <p:nvPr/>
        </p:nvSpPr>
        <p:spPr>
          <a:xfrm>
            <a:off x="4102175" y="1709575"/>
            <a:ext cx="1425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  <a:t>Arcachon</a:t>
            </a:r>
            <a:endParaRPr b="1" sz="1200">
              <a:solidFill>
                <a:schemeClr val="dk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10" name="Google Shape;510;p49"/>
          <p:cNvSpPr txBox="1"/>
          <p:nvPr/>
        </p:nvSpPr>
        <p:spPr>
          <a:xfrm>
            <a:off x="4387175" y="3951475"/>
            <a:ext cx="855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Roboto"/>
                <a:ea typeface="Roboto"/>
                <a:cs typeface="Roboto"/>
                <a:sym typeface="Roboto"/>
              </a:rPr>
              <a:t>66%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1" name="Google Shape;51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7025" y="2737600"/>
            <a:ext cx="996698" cy="99669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9"/>
          <p:cNvSpPr txBox="1"/>
          <p:nvPr/>
        </p:nvSpPr>
        <p:spPr>
          <a:xfrm>
            <a:off x="2392875" y="2133000"/>
            <a:ext cx="1425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  <a:t>Arzon</a:t>
            </a:r>
            <a:endParaRPr b="1" sz="1200">
              <a:solidFill>
                <a:schemeClr val="dk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13" name="Google Shape;513;p49"/>
          <p:cNvSpPr txBox="1"/>
          <p:nvPr/>
        </p:nvSpPr>
        <p:spPr>
          <a:xfrm>
            <a:off x="2677875" y="4014000"/>
            <a:ext cx="855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Roboto"/>
                <a:ea typeface="Roboto"/>
                <a:cs typeface="Roboto"/>
                <a:sym typeface="Roboto"/>
              </a:rPr>
              <a:t>65%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4" name="Google Shape;51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0000" y="2843050"/>
            <a:ext cx="961050" cy="9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9"/>
          <p:cNvSpPr txBox="1"/>
          <p:nvPr/>
        </p:nvSpPr>
        <p:spPr>
          <a:xfrm>
            <a:off x="5599575" y="2277300"/>
            <a:ext cx="18819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  <a:t>Touquet-Paris-Plage</a:t>
            </a:r>
            <a:endParaRPr b="1" sz="1200">
              <a:solidFill>
                <a:schemeClr val="dk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16" name="Google Shape;516;p49"/>
          <p:cNvSpPr txBox="1"/>
          <p:nvPr/>
        </p:nvSpPr>
        <p:spPr>
          <a:xfrm>
            <a:off x="6113025" y="4075250"/>
            <a:ext cx="855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Roboto"/>
                <a:ea typeface="Roboto"/>
                <a:cs typeface="Roboto"/>
                <a:sym typeface="Roboto"/>
              </a:rPr>
              <a:t>64%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 txBox="1"/>
          <p:nvPr/>
        </p:nvSpPr>
        <p:spPr>
          <a:xfrm>
            <a:off x="118225" y="4382325"/>
            <a:ext cx="3000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Arcachon</a:t>
            </a:r>
            <a:endParaRPr b="1" sz="3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1"/>
          <p:cNvSpPr txBox="1"/>
          <p:nvPr/>
        </p:nvSpPr>
        <p:spPr>
          <a:xfrm>
            <a:off x="118225" y="4382325"/>
            <a:ext cx="74538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Arcachon - Dune du Pilat</a:t>
            </a:r>
            <a:endParaRPr b="1" sz="3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141050" y="5394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Sunburst Consulting </a:t>
            </a:r>
            <a:endParaRPr/>
          </a:p>
        </p:txBody>
      </p:sp>
      <p:grpSp>
        <p:nvGrpSpPr>
          <p:cNvPr id="87" name="Google Shape;87;p16"/>
          <p:cNvGrpSpPr/>
          <p:nvPr/>
        </p:nvGrpSpPr>
        <p:grpSpPr>
          <a:xfrm>
            <a:off x="978030" y="1441011"/>
            <a:ext cx="7287020" cy="3411878"/>
            <a:chOff x="978030" y="1441011"/>
            <a:chExt cx="7287020" cy="3411878"/>
          </a:xfrm>
        </p:grpSpPr>
        <p:grpSp>
          <p:nvGrpSpPr>
            <p:cNvPr id="88" name="Google Shape;88;p16"/>
            <p:cNvGrpSpPr/>
            <p:nvPr/>
          </p:nvGrpSpPr>
          <p:grpSpPr>
            <a:xfrm>
              <a:off x="5168328" y="1739759"/>
              <a:ext cx="3096347" cy="1160846"/>
              <a:chOff x="5209838" y="1060379"/>
              <a:chExt cx="3610664" cy="1289700"/>
            </a:xfrm>
          </p:grpSpPr>
          <p:sp>
            <p:nvSpPr>
              <p:cNvPr id="89" name="Google Shape;89;p16"/>
              <p:cNvSpPr txBox="1"/>
              <p:nvPr/>
            </p:nvSpPr>
            <p:spPr>
              <a:xfrm>
                <a:off x="6696502" y="1060379"/>
                <a:ext cx="2124000" cy="128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200">
                    <a:latin typeface="Roboto"/>
                    <a:ea typeface="Roboto"/>
                    <a:cs typeface="Roboto"/>
                    <a:sym typeface="Roboto"/>
                  </a:rPr>
                  <a:t>Offre de solution personnalisée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" sz="800">
                    <a:latin typeface="Roboto"/>
                    <a:ea typeface="Roboto"/>
                    <a:cs typeface="Roboto"/>
                    <a:sym typeface="Roboto"/>
                  </a:rPr>
                  <a:t>Pour chaque client =&gt;  offre des solutions personnalisées pour optimiser leurs performances et atteindre leurs objectifs stratégiques</a:t>
                </a:r>
                <a:r>
                  <a:rPr lang="fr" sz="80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90" name="Google Shape;90;p16"/>
              <p:cNvCxnSpPr/>
              <p:nvPr/>
            </p:nvCxnSpPr>
            <p:spPr>
              <a:xfrm>
                <a:off x="5209838" y="1705200"/>
                <a:ext cx="1286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01F17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1" name="Google Shape;91;p16"/>
            <p:cNvGrpSpPr/>
            <p:nvPr/>
          </p:nvGrpSpPr>
          <p:grpSpPr>
            <a:xfrm>
              <a:off x="5168557" y="3504029"/>
              <a:ext cx="3096493" cy="1160859"/>
              <a:chOff x="5209838" y="3020450"/>
              <a:chExt cx="3610650" cy="1289700"/>
            </a:xfrm>
          </p:grpSpPr>
          <p:sp>
            <p:nvSpPr>
              <p:cNvPr id="92" name="Google Shape;92;p16"/>
              <p:cNvSpPr txBox="1"/>
              <p:nvPr/>
            </p:nvSpPr>
            <p:spPr>
              <a:xfrm>
                <a:off x="6696488" y="3020450"/>
                <a:ext cx="2124000" cy="128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200">
                    <a:latin typeface="Roboto"/>
                    <a:ea typeface="Roboto"/>
                    <a:cs typeface="Roboto"/>
                    <a:sym typeface="Roboto"/>
                  </a:rPr>
                  <a:t>Fondée sur des valeurs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800">
                    <a:latin typeface="Roboto"/>
                    <a:ea typeface="Roboto"/>
                    <a:cs typeface="Roboto"/>
                    <a:sym typeface="Roboto"/>
                  </a:rPr>
                  <a:t>Excellence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800">
                    <a:latin typeface="Roboto"/>
                    <a:ea typeface="Roboto"/>
                    <a:cs typeface="Roboto"/>
                    <a:sym typeface="Roboto"/>
                  </a:rPr>
                  <a:t>Innovation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800">
                    <a:latin typeface="Roboto"/>
                    <a:ea typeface="Roboto"/>
                    <a:cs typeface="Roboto"/>
                    <a:sym typeface="Roboto"/>
                  </a:rPr>
                  <a:t>Engagement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800">
                    <a:latin typeface="Roboto"/>
                    <a:ea typeface="Roboto"/>
                    <a:cs typeface="Roboto"/>
                    <a:sym typeface="Roboto"/>
                  </a:rPr>
                  <a:t>Collaboration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93" name="Google Shape;93;p16"/>
              <p:cNvCxnSpPr/>
              <p:nvPr/>
            </p:nvCxnSpPr>
            <p:spPr>
              <a:xfrm>
                <a:off x="5209838" y="3648300"/>
                <a:ext cx="1286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2B20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4" name="Google Shape;94;p16"/>
            <p:cNvGrpSpPr/>
            <p:nvPr/>
          </p:nvGrpSpPr>
          <p:grpSpPr>
            <a:xfrm>
              <a:off x="978030" y="2573620"/>
              <a:ext cx="2531613" cy="1160846"/>
              <a:chOff x="323513" y="1986800"/>
              <a:chExt cx="2952125" cy="1289700"/>
            </a:xfrm>
          </p:grpSpPr>
          <p:sp>
            <p:nvSpPr>
              <p:cNvPr id="95" name="Google Shape;95;p16"/>
              <p:cNvSpPr txBox="1"/>
              <p:nvPr/>
            </p:nvSpPr>
            <p:spPr>
              <a:xfrm>
                <a:off x="323513" y="1986800"/>
                <a:ext cx="2124000" cy="128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200">
                    <a:latin typeface="Roboto"/>
                    <a:ea typeface="Roboto"/>
                    <a:cs typeface="Roboto"/>
                    <a:sym typeface="Roboto"/>
                  </a:rPr>
                  <a:t>Entreprise de conseil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" sz="800">
                    <a:latin typeface="Roboto"/>
                    <a:ea typeface="Roboto"/>
                    <a:cs typeface="Roboto"/>
                    <a:sym typeface="Roboto"/>
                  </a:rPr>
                  <a:t>Créé en 2024 par des étudiants en BUT SD de l’IUT villetaneuse</a:t>
                </a:r>
                <a:r>
                  <a:rPr lang="fr" sz="80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96" name="Google Shape;96;p16"/>
              <p:cNvCxnSpPr/>
              <p:nvPr/>
            </p:nvCxnSpPr>
            <p:spPr>
              <a:xfrm rot="10800000">
                <a:off x="2642038" y="2647950"/>
                <a:ext cx="633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3729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97" name="Google Shape;97;p16"/>
            <p:cNvGrpSpPr/>
            <p:nvPr/>
          </p:nvGrpSpPr>
          <p:grpSpPr>
            <a:xfrm>
              <a:off x="2983597" y="1441011"/>
              <a:ext cx="3271434" cy="3411878"/>
              <a:chOff x="2662213" y="676344"/>
              <a:chExt cx="3814835" cy="3790597"/>
            </a:xfrm>
          </p:grpSpPr>
          <p:sp>
            <p:nvSpPr>
              <p:cNvPr id="98" name="Google Shape;98;p16"/>
              <p:cNvSpPr/>
              <p:nvPr/>
            </p:nvSpPr>
            <p:spPr>
              <a:xfrm rot="3600185">
                <a:off x="3169983" y="1184511"/>
                <a:ext cx="2774659" cy="2774659"/>
              </a:xfrm>
              <a:prstGeom prst="blockArc">
                <a:avLst>
                  <a:gd fmla="val 12622480" name="adj1"/>
                  <a:gd fmla="val 19781569" name="adj2"/>
                  <a:gd fmla="val 20773" name="adj3"/>
                </a:avLst>
              </a:prstGeom>
              <a:solidFill>
                <a:srgbClr val="801F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 rot="10800000">
                <a:off x="3183490" y="1163229"/>
                <a:ext cx="2774700" cy="2774700"/>
              </a:xfrm>
              <a:prstGeom prst="blockArc">
                <a:avLst>
                  <a:gd fmla="val 12622480" name="adj1"/>
                  <a:gd fmla="val 19662822" name="adj2"/>
                  <a:gd fmla="val 20729" name="adj3"/>
                </a:avLst>
              </a:prstGeom>
              <a:solidFill>
                <a:srgbClr val="B0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 rot="-3600185">
                <a:off x="3194618" y="1184114"/>
                <a:ext cx="2774659" cy="2774659"/>
              </a:xfrm>
              <a:prstGeom prst="blockArc">
                <a:avLst>
                  <a:gd fmla="val 12622480" name="adj1"/>
                  <a:gd fmla="val 19703271" name="adj2"/>
                  <a:gd fmla="val 20851" name="adj3"/>
                </a:avLst>
              </a:prstGeom>
              <a:solidFill>
                <a:srgbClr val="D837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" name="Google Shape;101;p16"/>
              <p:cNvGrpSpPr/>
              <p:nvPr/>
            </p:nvGrpSpPr>
            <p:grpSpPr>
              <a:xfrm rot="-7200165">
                <a:off x="3337679" y="2826785"/>
                <a:ext cx="585011" cy="585536"/>
                <a:chOff x="1967628" y="812211"/>
                <a:chExt cx="588000" cy="588000"/>
              </a:xfrm>
            </p:grpSpPr>
            <p:sp>
              <p:nvSpPr>
                <p:cNvPr id="102" name="Google Shape;102;p16"/>
                <p:cNvSpPr/>
                <p:nvPr/>
              </p:nvSpPr>
              <p:spPr>
                <a:xfrm rot="39023">
                  <a:off x="1970909" y="815492"/>
                  <a:ext cx="581437" cy="581437"/>
                </a:xfrm>
                <a:prstGeom prst="pie">
                  <a:avLst>
                    <a:gd fmla="val 6190354" name="adj1"/>
                    <a:gd fmla="val 14996165" name="adj2"/>
                  </a:avLst>
                </a:prstGeom>
                <a:solidFill>
                  <a:srgbClr val="D83729"/>
                </a:solidFill>
                <a:ln>
                  <a:noFill/>
                </a:ln>
                <a:effectLst>
                  <a:outerShdw blurRad="142875" rotWithShape="0" algn="bl">
                    <a:srgbClr val="000000">
                      <a:alpha val="4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16"/>
                <p:cNvSpPr/>
                <p:nvPr/>
              </p:nvSpPr>
              <p:spPr>
                <a:xfrm rot="10800000">
                  <a:off x="1970875" y="815525"/>
                  <a:ext cx="581400" cy="581400"/>
                </a:xfrm>
                <a:prstGeom prst="pie">
                  <a:avLst>
                    <a:gd fmla="val 4028252" name="adj1"/>
                    <a:gd fmla="val 17183677" name="adj2"/>
                  </a:avLst>
                </a:prstGeom>
                <a:solidFill>
                  <a:srgbClr val="D8372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" name="Google Shape;104;p16"/>
              <p:cNvGrpSpPr/>
              <p:nvPr/>
            </p:nvGrpSpPr>
            <p:grpSpPr>
              <a:xfrm>
                <a:off x="4264097" y="1180331"/>
                <a:ext cx="585001" cy="585530"/>
                <a:chOff x="1970048" y="811613"/>
                <a:chExt cx="588000" cy="588000"/>
              </a:xfrm>
            </p:grpSpPr>
            <p:sp>
              <p:nvSpPr>
                <p:cNvPr id="105" name="Google Shape;105;p16"/>
                <p:cNvSpPr/>
                <p:nvPr/>
              </p:nvSpPr>
              <p:spPr>
                <a:xfrm rot="39023">
                  <a:off x="1973329" y="814894"/>
                  <a:ext cx="581437" cy="581437"/>
                </a:xfrm>
                <a:prstGeom prst="pie">
                  <a:avLst>
                    <a:gd fmla="val 6190354" name="adj1"/>
                    <a:gd fmla="val 14996165" name="adj2"/>
                  </a:avLst>
                </a:prstGeom>
                <a:solidFill>
                  <a:srgbClr val="801F17"/>
                </a:solidFill>
                <a:ln>
                  <a:noFill/>
                </a:ln>
                <a:effectLst>
                  <a:outerShdw blurRad="142875" rotWithShape="0" algn="bl">
                    <a:srgbClr val="000000">
                      <a:alpha val="4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16"/>
                <p:cNvSpPr/>
                <p:nvPr/>
              </p:nvSpPr>
              <p:spPr>
                <a:xfrm rot="10800000">
                  <a:off x="1973295" y="814927"/>
                  <a:ext cx="581400" cy="581400"/>
                </a:xfrm>
                <a:prstGeom prst="pie">
                  <a:avLst>
                    <a:gd fmla="val 4028252" name="adj1"/>
                    <a:gd fmla="val 17183677" name="adj2"/>
                  </a:avLst>
                </a:prstGeom>
                <a:solidFill>
                  <a:srgbClr val="801F1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" name="Google Shape;107;p16"/>
              <p:cNvGrpSpPr/>
              <p:nvPr/>
            </p:nvGrpSpPr>
            <p:grpSpPr>
              <a:xfrm rot="7200165">
                <a:off x="5229930" y="2804716"/>
                <a:ext cx="585011" cy="585536"/>
                <a:chOff x="1977085" y="811649"/>
                <a:chExt cx="588000" cy="588000"/>
              </a:xfrm>
            </p:grpSpPr>
            <p:sp>
              <p:nvSpPr>
                <p:cNvPr id="108" name="Google Shape;108;p16"/>
                <p:cNvSpPr/>
                <p:nvPr/>
              </p:nvSpPr>
              <p:spPr>
                <a:xfrm rot="39023">
                  <a:off x="1980366" y="814930"/>
                  <a:ext cx="581437" cy="581437"/>
                </a:xfrm>
                <a:prstGeom prst="pie">
                  <a:avLst>
                    <a:gd fmla="val 6190354" name="adj1"/>
                    <a:gd fmla="val 14996165" name="adj2"/>
                  </a:avLst>
                </a:prstGeom>
                <a:solidFill>
                  <a:srgbClr val="B02B20"/>
                </a:solidFill>
                <a:ln>
                  <a:noFill/>
                </a:ln>
                <a:effectLst>
                  <a:outerShdw blurRad="142875" rotWithShape="0" algn="bl">
                    <a:srgbClr val="000000">
                      <a:alpha val="4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16"/>
                <p:cNvSpPr/>
                <p:nvPr/>
              </p:nvSpPr>
              <p:spPr>
                <a:xfrm rot="10800000">
                  <a:off x="1980332" y="814963"/>
                  <a:ext cx="581400" cy="581400"/>
                </a:xfrm>
                <a:prstGeom prst="pie">
                  <a:avLst>
                    <a:gd fmla="val 4028252" name="adj1"/>
                    <a:gd fmla="val 17183677" name="adj2"/>
                  </a:avLst>
                </a:prstGeom>
                <a:solidFill>
                  <a:srgbClr val="B02B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0" name="Google Shape;110;p16"/>
              <p:cNvSpPr txBox="1"/>
              <p:nvPr/>
            </p:nvSpPr>
            <p:spPr>
              <a:xfrm>
                <a:off x="4334550" y="1255312"/>
                <a:ext cx="509100" cy="2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03 </a:t>
                </a:r>
                <a:endParaRPr b="1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16"/>
              <p:cNvSpPr txBox="1"/>
              <p:nvPr/>
            </p:nvSpPr>
            <p:spPr>
              <a:xfrm>
                <a:off x="3375648" y="2887440"/>
                <a:ext cx="509100" cy="2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01 </a:t>
                </a:r>
                <a:endParaRPr b="1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" name="Google Shape;112;p16"/>
              <p:cNvSpPr txBox="1"/>
              <p:nvPr/>
            </p:nvSpPr>
            <p:spPr>
              <a:xfrm>
                <a:off x="5281877" y="2857865"/>
                <a:ext cx="509100" cy="2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6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02 </a:t>
                </a:r>
                <a:endParaRPr b="1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000" y="2620600"/>
            <a:ext cx="1052675" cy="10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 txBox="1"/>
          <p:nvPr>
            <p:ph type="title"/>
          </p:nvPr>
        </p:nvSpPr>
        <p:spPr>
          <a:xfrm>
            <a:off x="2819850" y="1669375"/>
            <a:ext cx="35043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</a:t>
            </a:r>
            <a:endParaRPr/>
          </a:p>
        </p:txBody>
      </p:sp>
      <p:sp>
        <p:nvSpPr>
          <p:cNvPr id="532" name="Google Shape;532;p52"/>
          <p:cNvSpPr txBox="1"/>
          <p:nvPr>
            <p:ph idx="1" type="body"/>
          </p:nvPr>
        </p:nvSpPr>
        <p:spPr>
          <a:xfrm>
            <a:off x="3283050" y="2914975"/>
            <a:ext cx="25779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/>
              <a:t>Sunburst Consulting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Equipe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526" y="1691505"/>
            <a:ext cx="4077051" cy="27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idx="4294967295" type="body"/>
          </p:nvPr>
        </p:nvSpPr>
        <p:spPr>
          <a:xfrm>
            <a:off x="598700" y="1888800"/>
            <a:ext cx="4233900" cy="24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➔"/>
            </a:pPr>
            <a:r>
              <a:rPr b="1"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Diallo Thierno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➔"/>
            </a:pPr>
            <a:r>
              <a:rPr b="1"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Avenel Kyllian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➔"/>
            </a:pPr>
            <a:r>
              <a:rPr b="1"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Tep Mathieu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➔"/>
            </a:pPr>
            <a:r>
              <a:rPr b="1"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Thevasenan Satujan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1904550" y="1387625"/>
            <a:ext cx="5334900" cy="19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Présentation du client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Client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38" y="1551100"/>
            <a:ext cx="3015975" cy="30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3888325" y="2164888"/>
            <a:ext cx="4944000" cy="20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David Hebert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❏"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Auto-entrepreneur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❏"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Entreprise : Sérénité Senior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❏"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Slogan : Votre tranquillité, notre priorité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❏"/>
            </a:pPr>
            <a:r>
              <a:rPr lang="f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Mission : Améliorer la qualité de vie des personnes âgées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Valeurs</a:t>
            </a:r>
            <a:endParaRPr/>
          </a:p>
        </p:txBody>
      </p:sp>
      <p:grpSp>
        <p:nvGrpSpPr>
          <p:cNvPr id="138" name="Google Shape;138;p20"/>
          <p:cNvGrpSpPr/>
          <p:nvPr/>
        </p:nvGrpSpPr>
        <p:grpSpPr>
          <a:xfrm>
            <a:off x="1643275" y="1461134"/>
            <a:ext cx="2939827" cy="643356"/>
            <a:chOff x="1593000" y="2322568"/>
            <a:chExt cx="2939827" cy="643356"/>
          </a:xfrm>
        </p:grpSpPr>
        <p:sp>
          <p:nvSpPr>
            <p:cNvPr id="139" name="Google Shape;139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Empathie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2349925" y="2141459"/>
            <a:ext cx="2939827" cy="643356"/>
            <a:chOff x="1593000" y="2322568"/>
            <a:chExt cx="2939827" cy="643356"/>
          </a:xfrm>
        </p:grpSpPr>
        <p:sp>
          <p:nvSpPr>
            <p:cNvPr id="145" name="Google Shape;145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Respect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50" name="Google Shape;150;p20"/>
          <p:cNvGrpSpPr/>
          <p:nvPr/>
        </p:nvGrpSpPr>
        <p:grpSpPr>
          <a:xfrm>
            <a:off x="3049175" y="2821784"/>
            <a:ext cx="2939827" cy="643356"/>
            <a:chOff x="1593000" y="2322568"/>
            <a:chExt cx="2939827" cy="643356"/>
          </a:xfrm>
        </p:grpSpPr>
        <p:sp>
          <p:nvSpPr>
            <p:cNvPr id="151" name="Google Shape;151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Fiabilité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56" name="Google Shape;156;p20"/>
          <p:cNvGrpSpPr/>
          <p:nvPr/>
        </p:nvGrpSpPr>
        <p:grpSpPr>
          <a:xfrm>
            <a:off x="3748450" y="3502109"/>
            <a:ext cx="2939827" cy="643356"/>
            <a:chOff x="1593000" y="2322568"/>
            <a:chExt cx="2939827" cy="643356"/>
          </a:xfrm>
        </p:grpSpPr>
        <p:sp>
          <p:nvSpPr>
            <p:cNvPr id="157" name="Google Shape;157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Innovation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62" name="Google Shape;162;p20"/>
          <p:cNvGrpSpPr/>
          <p:nvPr/>
        </p:nvGrpSpPr>
        <p:grpSpPr>
          <a:xfrm>
            <a:off x="4450500" y="4182434"/>
            <a:ext cx="2939827" cy="643356"/>
            <a:chOff x="1593000" y="2322568"/>
            <a:chExt cx="2939827" cy="643356"/>
          </a:xfrm>
        </p:grpSpPr>
        <p:sp>
          <p:nvSpPr>
            <p:cNvPr id="163" name="Google Shape;163;p2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Engagement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Service</a:t>
            </a:r>
            <a:endParaRPr/>
          </a:p>
        </p:txBody>
      </p:sp>
      <p:grpSp>
        <p:nvGrpSpPr>
          <p:cNvPr id="173" name="Google Shape;173;p21"/>
          <p:cNvGrpSpPr/>
          <p:nvPr/>
        </p:nvGrpSpPr>
        <p:grpSpPr>
          <a:xfrm>
            <a:off x="2408877" y="1319524"/>
            <a:ext cx="3728598" cy="3603874"/>
            <a:chOff x="2256567" y="677103"/>
            <a:chExt cx="4036590" cy="3941676"/>
          </a:xfrm>
        </p:grpSpPr>
        <p:sp>
          <p:nvSpPr>
            <p:cNvPr id="174" name="Google Shape;174;p21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EDA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1"/>
          <p:cNvGrpSpPr/>
          <p:nvPr/>
        </p:nvGrpSpPr>
        <p:grpSpPr>
          <a:xfrm>
            <a:off x="4432359" y="2360604"/>
            <a:ext cx="2254013" cy="2231075"/>
            <a:chOff x="4447194" y="1815766"/>
            <a:chExt cx="2440200" cy="2440200"/>
          </a:xfrm>
        </p:grpSpPr>
        <p:sp>
          <p:nvSpPr>
            <p:cNvPr id="181" name="Google Shape;181;p21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801F17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Assistance à domicile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" name="Google Shape;183;p21"/>
          <p:cNvGrpSpPr/>
          <p:nvPr/>
        </p:nvGrpSpPr>
        <p:grpSpPr>
          <a:xfrm>
            <a:off x="3619268" y="1956746"/>
            <a:ext cx="1315164" cy="1301780"/>
            <a:chOff x="3490737" y="1374053"/>
            <a:chExt cx="1423800" cy="1423800"/>
          </a:xfrm>
        </p:grpSpPr>
        <p:sp>
          <p:nvSpPr>
            <p:cNvPr id="184" name="Google Shape;184;p21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B02B2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 txBox="1"/>
            <p:nvPr/>
          </p:nvSpPr>
          <p:spPr>
            <a:xfrm>
              <a:off x="3663610" y="1613599"/>
              <a:ext cx="10701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Support technologique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1"/>
          <p:cNvGrpSpPr/>
          <p:nvPr/>
        </p:nvGrpSpPr>
        <p:grpSpPr>
          <a:xfrm>
            <a:off x="3304226" y="3386897"/>
            <a:ext cx="1384442" cy="1370353"/>
            <a:chOff x="644203" y="3718814"/>
            <a:chExt cx="1498800" cy="1498800"/>
          </a:xfrm>
        </p:grpSpPr>
        <p:sp>
          <p:nvSpPr>
            <p:cNvPr id="187" name="Google Shape;187;p21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A7291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 txBox="1"/>
            <p:nvPr/>
          </p:nvSpPr>
          <p:spPr>
            <a:xfrm>
              <a:off x="681701" y="3905121"/>
              <a:ext cx="1423800" cy="11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Accompagnement et transport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21"/>
          <p:cNvGrpSpPr/>
          <p:nvPr/>
        </p:nvGrpSpPr>
        <p:grpSpPr>
          <a:xfrm>
            <a:off x="5763030" y="1788941"/>
            <a:ext cx="951668" cy="941986"/>
            <a:chOff x="3490737" y="1374053"/>
            <a:chExt cx="1423800" cy="1423800"/>
          </a:xfrm>
        </p:grpSpPr>
        <p:sp>
          <p:nvSpPr>
            <p:cNvPr id="190" name="Google Shape;190;p21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B02B2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 txBox="1"/>
            <p:nvPr/>
          </p:nvSpPr>
          <p:spPr>
            <a:xfrm>
              <a:off x="3536809" y="1424779"/>
              <a:ext cx="1331700" cy="13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Activités et loisirs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